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7" d="100"/>
          <a:sy n="77" d="100"/>
        </p:scale>
        <p:origin x="780" y="9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7" name="Rectangle 6"/>
          <p:cNvSpPr/>
          <p:nvPr/>
        </p:nvSpPr>
        <p:spPr bwMode="white">
          <a:xfrm>
            <a:off x="0" y="5971032"/>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9144" y="6053328"/>
            <a:ext cx="2249424"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2359152" y="6044184"/>
            <a:ext cx="6784848"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2362200" y="4038600"/>
            <a:ext cx="6477000" cy="1828800"/>
          </a:xfrm>
        </p:spPr>
        <p:txBody>
          <a:bodyPr anchor="b"/>
          <a:lstStyle>
            <a:lvl1pPr>
              <a:defRPr cap="all" baseline="0"/>
            </a:lvl1pPr>
          </a:lstStyle>
          <a:p>
            <a:r>
              <a:rPr kumimoji="0" lang="en-US"/>
              <a:t>Click to edit Master title style</a:t>
            </a:r>
          </a:p>
        </p:txBody>
      </p:sp>
      <p:sp>
        <p:nvSpPr>
          <p:cNvPr id="9" name="Subtitle 8"/>
          <p:cNvSpPr>
            <a:spLocks noGrp="1"/>
          </p:cNvSpPr>
          <p:nvPr>
            <p:ph type="subTitle" idx="1"/>
          </p:nvPr>
        </p:nvSpPr>
        <p:spPr>
          <a:xfrm>
            <a:off x="2362200" y="6050037"/>
            <a:ext cx="6705600" cy="685800"/>
          </a:xfrm>
        </p:spPr>
        <p:txBody>
          <a:bodyPr anchor="ctr">
            <a:normAutofit/>
          </a:bodyPr>
          <a:lstStyle>
            <a:lvl1pPr marL="0" indent="0" algn="l">
              <a:buNone/>
              <a:defRPr sz="2600">
                <a:solidFill>
                  <a:srgbClr val="FFFFFF"/>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28" name="Date Placeholder 27"/>
          <p:cNvSpPr>
            <a:spLocks noGrp="1"/>
          </p:cNvSpPr>
          <p:nvPr>
            <p:ph type="dt" sz="half" idx="10"/>
          </p:nvPr>
        </p:nvSpPr>
        <p:spPr>
          <a:xfrm>
            <a:off x="76200" y="6068699"/>
            <a:ext cx="2057400" cy="685800"/>
          </a:xfrm>
        </p:spPr>
        <p:txBody>
          <a:bodyPr>
            <a:noAutofit/>
          </a:bodyPr>
          <a:lstStyle>
            <a:lvl1pPr algn="ctr">
              <a:defRPr sz="2000">
                <a:solidFill>
                  <a:srgbClr val="FFFFFF"/>
                </a:solidFill>
              </a:defRPr>
            </a:lvl1pPr>
          </a:lstStyle>
          <a:p>
            <a:fld id="{C00EBA2C-1BD3-4A14-BE8E-0C22864DCD52}" type="datetimeFigureOut">
              <a:rPr lang="en-US" smtClean="0"/>
              <a:t>10/24/2018</a:t>
            </a:fld>
            <a:endParaRPr lang="en-US"/>
          </a:p>
        </p:txBody>
      </p:sp>
      <p:sp>
        <p:nvSpPr>
          <p:cNvPr id="17" name="Footer Placeholder 16"/>
          <p:cNvSpPr>
            <a:spLocks noGrp="1"/>
          </p:cNvSpPr>
          <p:nvPr>
            <p:ph type="ftr" sz="quarter" idx="11"/>
          </p:nvPr>
        </p:nvSpPr>
        <p:spPr>
          <a:xfrm>
            <a:off x="2085393" y="236538"/>
            <a:ext cx="5867400" cy="365125"/>
          </a:xfrm>
        </p:spPr>
        <p:txBody>
          <a:bodyPr/>
          <a:lstStyle>
            <a:lvl1pPr algn="r">
              <a:defRPr>
                <a:solidFill>
                  <a:schemeClr val="tx2"/>
                </a:solidFill>
              </a:defRPr>
            </a:lvl1pPr>
          </a:lstStyle>
          <a:p>
            <a:endParaRPr lang="en-US"/>
          </a:p>
        </p:txBody>
      </p:sp>
      <p:sp>
        <p:nvSpPr>
          <p:cNvPr id="29" name="Slide Number Placeholder 28"/>
          <p:cNvSpPr>
            <a:spLocks noGrp="1"/>
          </p:cNvSpPr>
          <p:nvPr>
            <p:ph type="sldNum" sz="quarter" idx="12"/>
          </p:nvPr>
        </p:nvSpPr>
        <p:spPr>
          <a:xfrm>
            <a:off x="8001000" y="228600"/>
            <a:ext cx="838200" cy="381000"/>
          </a:xfrm>
        </p:spPr>
        <p:txBody>
          <a:bodyPr/>
          <a:lstStyle>
            <a:lvl1pPr>
              <a:defRPr>
                <a:solidFill>
                  <a:schemeClr val="tx2"/>
                </a:solidFill>
              </a:defRPr>
            </a:lvl1pPr>
          </a:lstStyle>
          <a:p>
            <a:fld id="{E2FE38F5-8A75-4B81-838F-3396FBA4433A}" type="slidenum">
              <a:rPr lang="en-US" smtClean="0"/>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C00EBA2C-1BD3-4A14-BE8E-0C22864DCD52}" type="datetimeFigureOut">
              <a:rPr lang="en-US" smtClean="0"/>
              <a:t>10/24/2018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2FE38F5-8A75-4B81-838F-3396FBA4433A}"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1"/>
      </p:bgRef>
    </p:bg>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53200" y="609600"/>
            <a:ext cx="2057400" cy="5516563"/>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609600"/>
            <a:ext cx="5562600" cy="5516564"/>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a:xfrm>
            <a:off x="6553200" y="6248402"/>
            <a:ext cx="2209800" cy="365125"/>
          </a:xfrm>
        </p:spPr>
        <p:txBody>
          <a:bodyPr/>
          <a:lstStyle/>
          <a:p>
            <a:fld id="{C00EBA2C-1BD3-4A14-BE8E-0C22864DCD52}" type="datetimeFigureOut">
              <a:rPr lang="en-US" smtClean="0"/>
              <a:t>10/24/2018</a:t>
            </a:fld>
            <a:endParaRPr lang="en-US"/>
          </a:p>
        </p:txBody>
      </p:sp>
      <p:sp>
        <p:nvSpPr>
          <p:cNvPr id="5" name="Footer Placeholder 4"/>
          <p:cNvSpPr>
            <a:spLocks noGrp="1"/>
          </p:cNvSpPr>
          <p:nvPr>
            <p:ph type="ftr" sz="quarter" idx="11"/>
          </p:nvPr>
        </p:nvSpPr>
        <p:spPr>
          <a:xfrm>
            <a:off x="457201" y="6248207"/>
            <a:ext cx="5573483" cy="365125"/>
          </a:xfrm>
        </p:spPr>
        <p:txBody>
          <a:bodyPr/>
          <a:lstStyle/>
          <a:p>
            <a:endParaRPr lang="en-US"/>
          </a:p>
        </p:txBody>
      </p:sp>
      <p:sp>
        <p:nvSpPr>
          <p:cNvPr id="7" name="Rectangle 6"/>
          <p:cNvSpPr/>
          <p:nvPr/>
        </p:nvSpPr>
        <p:spPr bwMode="white">
          <a:xfrm>
            <a:off x="6096318" y="0"/>
            <a:ext cx="320040" cy="6858000"/>
          </a:xfrm>
          <a:prstGeom prst="rect">
            <a:avLst/>
          </a:prstGeom>
          <a:solidFill>
            <a:srgbClr val="FFFFFF"/>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8" name="Rectangle 7"/>
          <p:cNvSpPr/>
          <p:nvPr/>
        </p:nvSpPr>
        <p:spPr>
          <a:xfrm>
            <a:off x="6142038" y="609600"/>
            <a:ext cx="228600" cy="6248400"/>
          </a:xfrm>
          <a:prstGeom prst="rect">
            <a:avLst/>
          </a:prstGeom>
          <a:solidFill>
            <a:schemeClr val="accent1"/>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Rectangle 8"/>
          <p:cNvSpPr/>
          <p:nvPr/>
        </p:nvSpPr>
        <p:spPr>
          <a:xfrm>
            <a:off x="6142038" y="0"/>
            <a:ext cx="228600" cy="533400"/>
          </a:xfrm>
          <a:prstGeom prst="rect">
            <a:avLst/>
          </a:prstGeom>
          <a:solidFill>
            <a:schemeClr val="accent2"/>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6" name="Slide Number Placeholder 5"/>
          <p:cNvSpPr>
            <a:spLocks noGrp="1"/>
          </p:cNvSpPr>
          <p:nvPr>
            <p:ph type="sldNum" sz="quarter" idx="12"/>
          </p:nvPr>
        </p:nvSpPr>
        <p:spPr>
          <a:xfrm rot="5400000">
            <a:off x="5989638" y="144462"/>
            <a:ext cx="533400" cy="244476"/>
          </a:xfrm>
        </p:spPr>
        <p:txBody>
          <a:bodyPr/>
          <a:lstStyle/>
          <a:p>
            <a:fld id="{E2FE38F5-8A75-4B81-838F-3396FBA4433A}"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12648" y="228600"/>
            <a:ext cx="8153400" cy="990600"/>
          </a:xfrm>
        </p:spPr>
        <p:txBody>
          <a:bodyPr/>
          <a:lstStyle/>
          <a:p>
            <a:r>
              <a:rPr kumimoji="0" lang="en-US"/>
              <a:t>Click to edit Master title style</a:t>
            </a:r>
          </a:p>
        </p:txBody>
      </p:sp>
      <p:sp>
        <p:nvSpPr>
          <p:cNvPr id="4" name="Date Placeholder 3"/>
          <p:cNvSpPr>
            <a:spLocks noGrp="1"/>
          </p:cNvSpPr>
          <p:nvPr>
            <p:ph type="dt" sz="half" idx="10"/>
          </p:nvPr>
        </p:nvSpPr>
        <p:spPr/>
        <p:txBody>
          <a:bodyPr/>
          <a:lstStyle/>
          <a:p>
            <a:fld id="{C00EBA2C-1BD3-4A14-BE8E-0C22864DCD52}" type="datetimeFigureOut">
              <a:rPr lang="en-US" smtClean="0"/>
              <a:t>10/24/2018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lvl1pPr>
              <a:defRPr>
                <a:solidFill>
                  <a:srgbClr val="FFFFFF"/>
                </a:solidFill>
              </a:defRPr>
            </a:lvl1pPr>
          </a:lstStyle>
          <a:p>
            <a:fld id="{E2FE38F5-8A75-4B81-838F-3396FBA4433A}" type="slidenum">
              <a:rPr lang="en-US" smtClean="0"/>
              <a:t>‹#›</a:t>
            </a:fld>
            <a:endParaRPr lang="en-US"/>
          </a:p>
        </p:txBody>
      </p:sp>
      <p:sp>
        <p:nvSpPr>
          <p:cNvPr id="8" name="Content Placeholder 7"/>
          <p:cNvSpPr>
            <a:spLocks noGrp="1"/>
          </p:cNvSpPr>
          <p:nvPr>
            <p:ph sz="quarter" idx="1"/>
          </p:nvPr>
        </p:nvSpPr>
        <p:spPr>
          <a:xfrm>
            <a:off x="612648" y="1600200"/>
            <a:ext cx="8153400" cy="44958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371600" y="2743200"/>
            <a:ext cx="7123113" cy="1673225"/>
          </a:xfrm>
        </p:spPr>
        <p:txBody>
          <a:bodyPr anchor="t"/>
          <a:lstStyle>
            <a:lvl1pPr marL="0" indent="0">
              <a:buNone/>
              <a:defRPr sz="280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7" name="Rectangle 6"/>
          <p:cNvSpPr/>
          <p:nvPr/>
        </p:nvSpPr>
        <p:spPr bwMode="white">
          <a:xfrm>
            <a:off x="0" y="1524000"/>
            <a:ext cx="9144000" cy="114300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1600200"/>
            <a:ext cx="1295400" cy="990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1371600" y="1600200"/>
            <a:ext cx="7772400" cy="990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1371600" y="1600200"/>
            <a:ext cx="7620000" cy="990600"/>
          </a:xfrm>
        </p:spPr>
        <p:txBody>
          <a:bodyPr/>
          <a:lstStyle>
            <a:lvl1pPr algn="l">
              <a:buNone/>
              <a:defRPr sz="4400" b="0" cap="none">
                <a:solidFill>
                  <a:srgbClr val="FFFFFF"/>
                </a:solidFill>
              </a:defRPr>
            </a:lvl1pPr>
          </a:lstStyle>
          <a:p>
            <a:r>
              <a:rPr kumimoji="0" lang="en-US"/>
              <a:t>Click to edit Master title style</a:t>
            </a:r>
          </a:p>
        </p:txBody>
      </p:sp>
      <p:sp>
        <p:nvSpPr>
          <p:cNvPr id="12" name="Date Placeholder 11"/>
          <p:cNvSpPr>
            <a:spLocks noGrp="1"/>
          </p:cNvSpPr>
          <p:nvPr>
            <p:ph type="dt" sz="half" idx="10"/>
          </p:nvPr>
        </p:nvSpPr>
        <p:spPr/>
        <p:txBody>
          <a:bodyPr/>
          <a:lstStyle/>
          <a:p>
            <a:fld id="{C00EBA2C-1BD3-4A14-BE8E-0C22864DCD52}" type="datetimeFigureOut">
              <a:rPr lang="en-US" smtClean="0"/>
              <a:t>10/24/2018</a:t>
            </a:fld>
            <a:endParaRPr lang="en-US"/>
          </a:p>
        </p:txBody>
      </p:sp>
      <p:sp>
        <p:nvSpPr>
          <p:cNvPr id="13" name="Slide Number Placeholder 12"/>
          <p:cNvSpPr>
            <a:spLocks noGrp="1"/>
          </p:cNvSpPr>
          <p:nvPr>
            <p:ph type="sldNum" sz="quarter" idx="11"/>
          </p:nvPr>
        </p:nvSpPr>
        <p:spPr>
          <a:xfrm>
            <a:off x="0" y="1752600"/>
            <a:ext cx="1295400" cy="701676"/>
          </a:xfrm>
        </p:spPr>
        <p:txBody>
          <a:bodyPr>
            <a:noAutofit/>
          </a:bodyPr>
          <a:lstStyle>
            <a:lvl1pPr>
              <a:defRPr sz="2400">
                <a:solidFill>
                  <a:srgbClr val="FFFFFF"/>
                </a:solidFill>
              </a:defRPr>
            </a:lvl1pPr>
          </a:lstStyle>
          <a:p>
            <a:fld id="{E2FE38F5-8A75-4B81-838F-3396FBA4433A}" type="slidenum">
              <a:rPr lang="en-US" smtClean="0"/>
              <a:t>‹#›</a:t>
            </a:fld>
            <a:endParaRPr lang="en-US"/>
          </a:p>
        </p:txBody>
      </p:sp>
      <p:sp>
        <p:nvSpPr>
          <p:cNvPr id="14" name="Footer Placeholder 13"/>
          <p:cNvSpPr>
            <a:spLocks noGrp="1"/>
          </p:cNvSpPr>
          <p:nvPr>
            <p:ph type="ftr" sz="quarter" idx="12"/>
          </p:nvPr>
        </p:nvSpPr>
        <p:spPr/>
        <p:txBody>
          <a:bodyPr/>
          <a:lstStyle/>
          <a:p>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9" name="Content Placeholder 8"/>
          <p:cNvSpPr>
            <a:spLocks noGrp="1"/>
          </p:cNvSpPr>
          <p:nvPr>
            <p:ph sz="quarter" idx="1"/>
          </p:nvPr>
        </p:nvSpPr>
        <p:spPr>
          <a:xfrm>
            <a:off x="609600" y="1589567"/>
            <a:ext cx="3886200"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1" name="Content Placeholder 10"/>
          <p:cNvSpPr>
            <a:spLocks noGrp="1"/>
          </p:cNvSpPr>
          <p:nvPr>
            <p:ph sz="quarter" idx="2"/>
          </p:nvPr>
        </p:nvSpPr>
        <p:spPr>
          <a:xfrm>
            <a:off x="4844901" y="1589567"/>
            <a:ext cx="3886200"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8" name="Date Placeholder 7"/>
          <p:cNvSpPr>
            <a:spLocks noGrp="1"/>
          </p:cNvSpPr>
          <p:nvPr>
            <p:ph type="dt" sz="half" idx="15"/>
          </p:nvPr>
        </p:nvSpPr>
        <p:spPr/>
        <p:txBody>
          <a:bodyPr rtlCol="0"/>
          <a:lstStyle/>
          <a:p>
            <a:fld id="{C00EBA2C-1BD3-4A14-BE8E-0C22864DCD52}" type="datetimeFigureOut">
              <a:rPr lang="en-US" smtClean="0"/>
              <a:t>10/24/2018</a:t>
            </a:fld>
            <a:endParaRPr lang="en-US"/>
          </a:p>
        </p:txBody>
      </p:sp>
      <p:sp>
        <p:nvSpPr>
          <p:cNvPr id="10" name="Slide Number Placeholder 9"/>
          <p:cNvSpPr>
            <a:spLocks noGrp="1"/>
          </p:cNvSpPr>
          <p:nvPr>
            <p:ph type="sldNum" sz="quarter" idx="16"/>
          </p:nvPr>
        </p:nvSpPr>
        <p:spPr/>
        <p:txBody>
          <a:bodyPr rtlCol="0"/>
          <a:lstStyle/>
          <a:p>
            <a:fld id="{E2FE38F5-8A75-4B81-838F-3396FBA4433A}" type="slidenum">
              <a:rPr lang="en-US" smtClean="0"/>
              <a:t>‹#›</a:t>
            </a:fld>
            <a:endParaRPr lang="en-US"/>
          </a:p>
        </p:txBody>
      </p:sp>
      <p:sp>
        <p:nvSpPr>
          <p:cNvPr id="12" name="Footer Placeholder 11"/>
          <p:cNvSpPr>
            <a:spLocks noGrp="1"/>
          </p:cNvSpPr>
          <p:nvPr>
            <p:ph type="ftr" sz="quarter" idx="17"/>
          </p:nvPr>
        </p:nvSpPr>
        <p:spPr/>
        <p:txBody>
          <a:bodyPr rtlCol="0"/>
          <a:lstStyle/>
          <a:p>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3400" y="273050"/>
            <a:ext cx="8153400" cy="869950"/>
          </a:xfrm>
        </p:spPr>
        <p:txBody>
          <a:bodyPr anchor="ctr"/>
          <a:lstStyle>
            <a:lvl1pPr>
              <a:defRPr/>
            </a:lvl1pPr>
          </a:lstStyle>
          <a:p>
            <a:r>
              <a:rPr kumimoji="0" lang="en-US"/>
              <a:t>Click to edit Master title style</a:t>
            </a:r>
          </a:p>
        </p:txBody>
      </p:sp>
      <p:sp>
        <p:nvSpPr>
          <p:cNvPr id="11" name="Content Placeholder 10"/>
          <p:cNvSpPr>
            <a:spLocks noGrp="1"/>
          </p:cNvSpPr>
          <p:nvPr>
            <p:ph sz="quarter" idx="2"/>
          </p:nvPr>
        </p:nvSpPr>
        <p:spPr>
          <a:xfrm>
            <a:off x="609600" y="2438400"/>
            <a:ext cx="3886200" cy="35814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3" name="Content Placeholder 12"/>
          <p:cNvSpPr>
            <a:spLocks noGrp="1"/>
          </p:cNvSpPr>
          <p:nvPr>
            <p:ph sz="quarter" idx="4"/>
          </p:nvPr>
        </p:nvSpPr>
        <p:spPr>
          <a:xfrm>
            <a:off x="4800600" y="2438400"/>
            <a:ext cx="3886200" cy="35814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0" name="Date Placeholder 9"/>
          <p:cNvSpPr>
            <a:spLocks noGrp="1"/>
          </p:cNvSpPr>
          <p:nvPr>
            <p:ph type="dt" sz="half" idx="15"/>
          </p:nvPr>
        </p:nvSpPr>
        <p:spPr/>
        <p:txBody>
          <a:bodyPr rtlCol="0"/>
          <a:lstStyle/>
          <a:p>
            <a:fld id="{C00EBA2C-1BD3-4A14-BE8E-0C22864DCD52}" type="datetimeFigureOut">
              <a:rPr lang="en-US" smtClean="0"/>
              <a:t>10/24/2018</a:t>
            </a:fld>
            <a:endParaRPr lang="en-US"/>
          </a:p>
        </p:txBody>
      </p:sp>
      <p:sp>
        <p:nvSpPr>
          <p:cNvPr id="12" name="Slide Number Placeholder 11"/>
          <p:cNvSpPr>
            <a:spLocks noGrp="1"/>
          </p:cNvSpPr>
          <p:nvPr>
            <p:ph type="sldNum" sz="quarter" idx="16"/>
          </p:nvPr>
        </p:nvSpPr>
        <p:spPr/>
        <p:txBody>
          <a:bodyPr rtlCol="0"/>
          <a:lstStyle/>
          <a:p>
            <a:fld id="{E2FE38F5-8A75-4B81-838F-3396FBA4433A}" type="slidenum">
              <a:rPr lang="en-US" smtClean="0"/>
              <a:t>‹#›</a:t>
            </a:fld>
            <a:endParaRPr lang="en-US"/>
          </a:p>
        </p:txBody>
      </p:sp>
      <p:sp>
        <p:nvSpPr>
          <p:cNvPr id="14" name="Footer Placeholder 13"/>
          <p:cNvSpPr>
            <a:spLocks noGrp="1"/>
          </p:cNvSpPr>
          <p:nvPr>
            <p:ph type="ftr" sz="quarter" idx="17"/>
          </p:nvPr>
        </p:nvSpPr>
        <p:spPr/>
        <p:txBody>
          <a:bodyPr rtlCol="0"/>
          <a:lstStyle/>
          <a:p>
            <a:endParaRPr lang="en-US"/>
          </a:p>
        </p:txBody>
      </p:sp>
      <p:sp>
        <p:nvSpPr>
          <p:cNvPr id="16" name="Text Placeholder 15"/>
          <p:cNvSpPr>
            <a:spLocks noGrp="1"/>
          </p:cNvSpPr>
          <p:nvPr>
            <p:ph type="body" sz="quarter" idx="1"/>
          </p:nvPr>
        </p:nvSpPr>
        <p:spPr>
          <a:xfrm>
            <a:off x="609600" y="1752600"/>
            <a:ext cx="3886200" cy="640080"/>
          </a:xfrm>
          <a:solidFill>
            <a:schemeClr val="accent2"/>
          </a:solidFill>
        </p:spPr>
        <p:txBody>
          <a:bodyPr rtlCol="0" anchor="ctr"/>
          <a:lstStyle>
            <a:lvl1pPr marL="0" indent="0">
              <a:buFontTx/>
              <a:buNone/>
              <a:defRPr sz="2000" b="1">
                <a:solidFill>
                  <a:srgbClr val="FFFFFF"/>
                </a:solidFill>
              </a:defRPr>
            </a:lvl1pPr>
          </a:lstStyle>
          <a:p>
            <a:pPr lvl="0" eaLnBrk="1" latinLnBrk="0" hangingPunct="1"/>
            <a:r>
              <a:rPr kumimoji="0" lang="en-US"/>
              <a:t>Click to edit Master text styles</a:t>
            </a:r>
          </a:p>
        </p:txBody>
      </p:sp>
      <p:sp>
        <p:nvSpPr>
          <p:cNvPr id="15" name="Text Placeholder 14"/>
          <p:cNvSpPr>
            <a:spLocks noGrp="1"/>
          </p:cNvSpPr>
          <p:nvPr>
            <p:ph type="body" sz="quarter" idx="3"/>
          </p:nvPr>
        </p:nvSpPr>
        <p:spPr>
          <a:xfrm>
            <a:off x="4800600" y="1752600"/>
            <a:ext cx="3886200" cy="640080"/>
          </a:xfrm>
          <a:solidFill>
            <a:schemeClr val="accent4"/>
          </a:solidFill>
        </p:spPr>
        <p:txBody>
          <a:bodyPr rtlCol="0" anchor="ctr"/>
          <a:lstStyle>
            <a:lvl1pPr marL="0" indent="0">
              <a:buFontTx/>
              <a:buNone/>
              <a:defRPr sz="2000" b="1">
                <a:solidFill>
                  <a:srgbClr val="FFFFFF"/>
                </a:solidFill>
              </a:defRPr>
            </a:lvl1pPr>
          </a:lstStyle>
          <a:p>
            <a:pPr lvl="0" eaLnBrk="1" latinLnBrk="0" hangingPunct="1"/>
            <a:r>
              <a:rPr kumimoji="0" lang="en-US"/>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C00EBA2C-1BD3-4A14-BE8E-0C22864DCD52}" type="datetimeFigureOut">
              <a:rPr lang="en-US" smtClean="0"/>
              <a:t>10/24/2018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lvl1pPr>
              <a:defRPr>
                <a:solidFill>
                  <a:srgbClr val="FFFFFF"/>
                </a:solidFill>
              </a:defRPr>
            </a:lvl1pPr>
          </a:lstStyle>
          <a:p>
            <a:fld id="{E2FE38F5-8A75-4B81-838F-3396FBA4433A}"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00EBA2C-1BD3-4A14-BE8E-0C22864DCD52}" type="datetimeFigureOut">
              <a:rPr lang="en-US" smtClean="0"/>
              <a:t>10/24/2018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a:xfrm>
            <a:off x="0" y="6248400"/>
            <a:ext cx="533400" cy="381000"/>
          </a:xfrm>
        </p:spPr>
        <p:txBody>
          <a:bodyPr/>
          <a:lstStyle>
            <a:lvl1pPr>
              <a:defRPr>
                <a:solidFill>
                  <a:schemeClr val="tx2"/>
                </a:solidFill>
              </a:defRPr>
            </a:lvl1pPr>
          </a:lstStyle>
          <a:p>
            <a:fld id="{E2FE38F5-8A75-4B81-838F-3396FBA4433A}"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3050"/>
            <a:ext cx="8077200" cy="869950"/>
          </a:xfrm>
        </p:spPr>
        <p:txBody>
          <a:bodyPr anchor="ctr"/>
          <a:lstStyle>
            <a:lvl1pPr algn="l">
              <a:buNone/>
              <a:defRPr sz="4400" b="0"/>
            </a:lvl1pPr>
          </a:lstStyle>
          <a:p>
            <a:r>
              <a:rPr kumimoji="0" lang="en-US"/>
              <a:t>Click to edit Master title style</a:t>
            </a:r>
          </a:p>
        </p:txBody>
      </p:sp>
      <p:sp>
        <p:nvSpPr>
          <p:cNvPr id="5" name="Date Placeholder 4"/>
          <p:cNvSpPr>
            <a:spLocks noGrp="1"/>
          </p:cNvSpPr>
          <p:nvPr>
            <p:ph type="dt" sz="half" idx="10"/>
          </p:nvPr>
        </p:nvSpPr>
        <p:spPr/>
        <p:txBody>
          <a:bodyPr/>
          <a:lstStyle/>
          <a:p>
            <a:fld id="{C00EBA2C-1BD3-4A14-BE8E-0C22864DCD52}" type="datetimeFigureOut">
              <a:rPr lang="en-US" smtClean="0"/>
              <a:t>10/24/2018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lvl1pPr>
              <a:defRPr>
                <a:solidFill>
                  <a:srgbClr val="FFFFFF"/>
                </a:solidFill>
              </a:defRPr>
            </a:lvl1pPr>
          </a:lstStyle>
          <a:p>
            <a:fld id="{E2FE38F5-8A75-4B81-838F-3396FBA4433A}" type="slidenum">
              <a:rPr lang="en-US" smtClean="0"/>
              <a:t>‹#›</a:t>
            </a:fld>
            <a:endParaRPr lang="en-US"/>
          </a:p>
        </p:txBody>
      </p:sp>
      <p:sp>
        <p:nvSpPr>
          <p:cNvPr id="3" name="Text Placeholder 2"/>
          <p:cNvSpPr>
            <a:spLocks noGrp="1"/>
          </p:cNvSpPr>
          <p:nvPr>
            <p:ph type="body" idx="2"/>
          </p:nvPr>
        </p:nvSpPr>
        <p:spPr>
          <a:xfrm>
            <a:off x="609600" y="1752600"/>
            <a:ext cx="1600200" cy="4343400"/>
          </a:xfrm>
          <a:ln w="50800" cap="sq" cmpd="dbl" algn="ctr">
            <a:solidFill>
              <a:schemeClr val="accent2"/>
            </a:solidFill>
            <a:prstDash val="solid"/>
            <a:miter lim="800000"/>
          </a:ln>
          <a:effectLst/>
        </p:spPr>
        <p:style>
          <a:lnRef idx="3">
            <a:schemeClr val="lt1"/>
          </a:lnRef>
          <a:fillRef idx="1">
            <a:schemeClr val="accent2"/>
          </a:fillRef>
          <a:effectRef idx="1">
            <a:schemeClr val="accent2"/>
          </a:effectRef>
          <a:fontRef idx="minor">
            <a:schemeClr val="lt1"/>
          </a:fontRef>
        </p:style>
        <p:txBody>
          <a:bodyPr lIns="137160" tIns="182880" rIns="137160" bIns="91440"/>
          <a:lstStyle>
            <a:lvl1pPr marL="0" indent="0">
              <a:spcAft>
                <a:spcPts val="1000"/>
              </a:spcAft>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9" name="Content Placeholder 8"/>
          <p:cNvSpPr>
            <a:spLocks noGrp="1"/>
          </p:cNvSpPr>
          <p:nvPr>
            <p:ph sz="quarter" idx="1"/>
          </p:nvPr>
        </p:nvSpPr>
        <p:spPr>
          <a:xfrm>
            <a:off x="2362200" y="1752600"/>
            <a:ext cx="6400800" cy="44196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3">
        <a:schemeClr val="bg2"/>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600200" y="5486400"/>
            <a:ext cx="7315200" cy="685800"/>
          </a:xfrm>
        </p:spPr>
        <p:txBody>
          <a:bodyPr/>
          <a:lstStyle>
            <a:lvl1pPr marL="0" indent="0">
              <a:buFontTx/>
              <a:buNone/>
              <a:defRPr sz="17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a:t>Click to edit Master text styles</a:t>
            </a:r>
          </a:p>
        </p:txBody>
      </p:sp>
      <p:sp>
        <p:nvSpPr>
          <p:cNvPr id="8" name="Rectangle 7"/>
          <p:cNvSpPr/>
          <p:nvPr/>
        </p:nvSpPr>
        <p:spPr bwMode="white">
          <a:xfrm>
            <a:off x="-9144" y="4572000"/>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9144" y="4663440"/>
            <a:ext cx="1463040"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1545336" y="4654296"/>
            <a:ext cx="7598664"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1600200" y="4648200"/>
            <a:ext cx="7315200" cy="685800"/>
          </a:xfrm>
        </p:spPr>
        <p:txBody>
          <a:bodyPr anchor="ctr"/>
          <a:lstStyle>
            <a:lvl1pPr algn="l">
              <a:buNone/>
              <a:defRPr sz="2800" b="0">
                <a:solidFill>
                  <a:srgbClr val="FFFFFF"/>
                </a:solidFill>
              </a:defRPr>
            </a:lvl1pPr>
          </a:lstStyle>
          <a:p>
            <a:r>
              <a:rPr kumimoji="0" lang="en-US"/>
              <a:t>Click to edit Master title style</a:t>
            </a:r>
          </a:p>
        </p:txBody>
      </p:sp>
      <p:sp>
        <p:nvSpPr>
          <p:cNvPr id="11" name="Rectangle 10"/>
          <p:cNvSpPr/>
          <p:nvPr/>
        </p:nvSpPr>
        <p:spPr bwMode="white">
          <a:xfrm>
            <a:off x="1447800" y="0"/>
            <a:ext cx="100584" cy="6867144"/>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Date Placeholder 11"/>
          <p:cNvSpPr>
            <a:spLocks noGrp="1"/>
          </p:cNvSpPr>
          <p:nvPr>
            <p:ph type="dt" sz="half" idx="10"/>
          </p:nvPr>
        </p:nvSpPr>
        <p:spPr>
          <a:xfrm>
            <a:off x="6248400" y="6248400"/>
            <a:ext cx="2667000" cy="365125"/>
          </a:xfrm>
        </p:spPr>
        <p:txBody>
          <a:bodyPr rtlCol="0"/>
          <a:lstStyle/>
          <a:p>
            <a:fld id="{C00EBA2C-1BD3-4A14-BE8E-0C22864DCD52}" type="datetimeFigureOut">
              <a:rPr lang="en-US" smtClean="0"/>
              <a:t>10/24/2018</a:t>
            </a:fld>
            <a:endParaRPr lang="en-US"/>
          </a:p>
        </p:txBody>
      </p:sp>
      <p:sp>
        <p:nvSpPr>
          <p:cNvPr id="13" name="Slide Number Placeholder 12"/>
          <p:cNvSpPr>
            <a:spLocks noGrp="1"/>
          </p:cNvSpPr>
          <p:nvPr>
            <p:ph type="sldNum" sz="quarter" idx="11"/>
          </p:nvPr>
        </p:nvSpPr>
        <p:spPr>
          <a:xfrm>
            <a:off x="0" y="4667249"/>
            <a:ext cx="1447800" cy="663578"/>
          </a:xfrm>
        </p:spPr>
        <p:txBody>
          <a:bodyPr rtlCol="0"/>
          <a:lstStyle>
            <a:lvl1pPr>
              <a:defRPr sz="2800"/>
            </a:lvl1pPr>
          </a:lstStyle>
          <a:p>
            <a:fld id="{E2FE38F5-8A75-4B81-838F-3396FBA4433A}" type="slidenum">
              <a:rPr lang="en-US" smtClean="0"/>
              <a:t>‹#›</a:t>
            </a:fld>
            <a:endParaRPr lang="en-US"/>
          </a:p>
        </p:txBody>
      </p:sp>
      <p:sp>
        <p:nvSpPr>
          <p:cNvPr id="14" name="Footer Placeholder 13"/>
          <p:cNvSpPr>
            <a:spLocks noGrp="1"/>
          </p:cNvSpPr>
          <p:nvPr>
            <p:ph type="ftr" sz="quarter" idx="12"/>
          </p:nvPr>
        </p:nvSpPr>
        <p:spPr>
          <a:xfrm>
            <a:off x="1600200" y="6248206"/>
            <a:ext cx="4572000" cy="365125"/>
          </a:xfrm>
        </p:spPr>
        <p:txBody>
          <a:bodyPr rtlCol="0"/>
          <a:lstStyle/>
          <a:p>
            <a:endParaRPr lang="en-US"/>
          </a:p>
        </p:txBody>
      </p:sp>
      <p:sp>
        <p:nvSpPr>
          <p:cNvPr id="3" name="Picture Placeholder 2"/>
          <p:cNvSpPr>
            <a:spLocks noGrp="1"/>
          </p:cNvSpPr>
          <p:nvPr>
            <p:ph type="pic" idx="1"/>
          </p:nvPr>
        </p:nvSpPr>
        <p:spPr>
          <a:xfrm>
            <a:off x="1560576" y="0"/>
            <a:ext cx="7583424" cy="4568952"/>
          </a:xfrm>
          <a:solidFill>
            <a:schemeClr val="accent1">
              <a:tint val="40000"/>
            </a:schemeClr>
          </a:solidFill>
          <a:ln>
            <a:noFill/>
          </a:ln>
        </p:spPr>
        <p:txBody>
          <a:bodyPr/>
          <a:lstStyle>
            <a:lvl1pPr marL="0" indent="0">
              <a:buNone/>
              <a:defRPr sz="3200"/>
            </a:lvl1pPr>
          </a:lstStyle>
          <a:p>
            <a:r>
              <a:rPr kumimoji="0" lang="en-US"/>
              <a:t>Click icon to add picture</a:t>
            </a:r>
            <a:endParaRPr kumimoji="0" lang="en-US" dirty="0"/>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609600" y="228600"/>
            <a:ext cx="8153400" cy="990600"/>
          </a:xfrm>
          <a:prstGeom prst="rect">
            <a:avLst/>
          </a:prstGeom>
        </p:spPr>
        <p:txBody>
          <a:bodyPr vert="horz" anchor="ctr">
            <a:normAutofit/>
          </a:bodyPr>
          <a:lstStyle/>
          <a:p>
            <a:r>
              <a:rPr kumimoji="0" lang="en-US"/>
              <a:t>Click to edit Master title style</a:t>
            </a:r>
          </a:p>
        </p:txBody>
      </p:sp>
      <p:sp>
        <p:nvSpPr>
          <p:cNvPr id="13" name="Text Placeholder 12"/>
          <p:cNvSpPr>
            <a:spLocks noGrp="1"/>
          </p:cNvSpPr>
          <p:nvPr>
            <p:ph type="body" idx="1"/>
          </p:nvPr>
        </p:nvSpPr>
        <p:spPr>
          <a:xfrm>
            <a:off x="612648" y="1600200"/>
            <a:ext cx="8153400" cy="4526280"/>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6096000" y="6248400"/>
            <a:ext cx="2667000" cy="365125"/>
          </a:xfrm>
          <a:prstGeom prst="rect">
            <a:avLst/>
          </a:prstGeom>
        </p:spPr>
        <p:txBody>
          <a:bodyPr vert="horz" anchor="ctr" anchorCtr="0"/>
          <a:lstStyle>
            <a:lvl1pPr algn="l" eaLnBrk="1" latinLnBrk="0" hangingPunct="1">
              <a:defRPr kumimoji="0" sz="1400">
                <a:solidFill>
                  <a:schemeClr val="tx2"/>
                </a:solidFill>
              </a:defRPr>
            </a:lvl1pPr>
          </a:lstStyle>
          <a:p>
            <a:fld id="{C00EBA2C-1BD3-4A14-BE8E-0C22864DCD52}" type="datetimeFigureOut">
              <a:rPr lang="en-US" smtClean="0"/>
              <a:t>10/24/2018</a:t>
            </a:fld>
            <a:endParaRPr lang="en-US"/>
          </a:p>
        </p:txBody>
      </p:sp>
      <p:sp>
        <p:nvSpPr>
          <p:cNvPr id="3" name="Footer Placeholder 2"/>
          <p:cNvSpPr>
            <a:spLocks noGrp="1"/>
          </p:cNvSpPr>
          <p:nvPr>
            <p:ph type="ftr" sz="quarter" idx="3"/>
          </p:nvPr>
        </p:nvSpPr>
        <p:spPr>
          <a:xfrm>
            <a:off x="609600" y="6248206"/>
            <a:ext cx="5421083" cy="365125"/>
          </a:xfrm>
          <a:prstGeom prst="rect">
            <a:avLst/>
          </a:prstGeom>
        </p:spPr>
        <p:txBody>
          <a:bodyPr vert="horz" anchor="ctr"/>
          <a:lstStyle>
            <a:lvl1pPr algn="r" eaLnBrk="1" latinLnBrk="0" hangingPunct="1">
              <a:defRPr kumimoji="0" sz="1400">
                <a:solidFill>
                  <a:schemeClr val="tx2"/>
                </a:solidFill>
              </a:defRPr>
            </a:lvl1pPr>
          </a:lstStyle>
          <a:p>
            <a:endParaRPr lang="en-US"/>
          </a:p>
        </p:txBody>
      </p:sp>
      <p:sp>
        <p:nvSpPr>
          <p:cNvPr id="7" name="Rectangle 6"/>
          <p:cNvSpPr/>
          <p:nvPr/>
        </p:nvSpPr>
        <p:spPr bwMode="white">
          <a:xfrm>
            <a:off x="0" y="1234440"/>
            <a:ext cx="9144000" cy="32004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1280160"/>
            <a:ext cx="533400" cy="228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590550" y="1280160"/>
            <a:ext cx="8553450" cy="228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0" y="1272222"/>
            <a:ext cx="533400" cy="244476"/>
          </a:xfrm>
          <a:prstGeom prst="rect">
            <a:avLst/>
          </a:prstGeom>
        </p:spPr>
        <p:txBody>
          <a:bodyPr vert="horz" anchor="ctr" anchorCtr="0">
            <a:normAutofit/>
          </a:bodyPr>
          <a:lstStyle>
            <a:lvl1pPr algn="ctr" eaLnBrk="1" latinLnBrk="0" hangingPunct="1">
              <a:defRPr kumimoji="0" sz="1400" b="1">
                <a:solidFill>
                  <a:srgbClr val="FFFFFF"/>
                </a:solidFill>
              </a:defRPr>
            </a:lvl1pPr>
          </a:lstStyle>
          <a:p>
            <a:fld id="{E2FE38F5-8A75-4B81-838F-3396FBA4433A}"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400" kern="1200">
          <a:solidFill>
            <a:schemeClr val="tx2"/>
          </a:solidFill>
          <a:latin typeface="+mj-lt"/>
          <a:ea typeface="+mj-ea"/>
          <a:cs typeface="+mj-cs"/>
        </a:defRPr>
      </a:lvl1pPr>
    </p:titleStyle>
    <p:body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gi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8.gi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dirty="0"/>
              <a:t>Plato II</a:t>
            </a:r>
            <a:br>
              <a:rPr lang="en-US" dirty="0"/>
            </a:br>
            <a:r>
              <a:rPr lang="en-US" dirty="0"/>
              <a:t>Plato’s Cosmogony</a:t>
            </a:r>
            <a:br>
              <a:rPr lang="en-US" dirty="0"/>
            </a:br>
            <a:br>
              <a:rPr lang="en-US" dirty="0"/>
            </a:br>
            <a:br>
              <a:rPr lang="en-US" dirty="0"/>
            </a:br>
            <a:r>
              <a:rPr lang="en-US" sz="2000" dirty="0"/>
              <a:t>Dr. Stephanie </a:t>
            </a:r>
            <a:r>
              <a:rPr lang="en-US" sz="2000" dirty="0" err="1"/>
              <a:t>Spoto</a:t>
            </a:r>
            <a:br>
              <a:rPr lang="en-US" sz="2000" dirty="0"/>
            </a:br>
            <a:r>
              <a:rPr lang="en-US" sz="2000" dirty="0"/>
              <a:t>sspoto@mpc.edu</a:t>
            </a:r>
            <a:br>
              <a:rPr lang="en-US" sz="2000" dirty="0"/>
            </a:br>
            <a:r>
              <a:rPr lang="en-US" sz="2000" dirty="0"/>
              <a:t>Monterey Peninsula College</a:t>
            </a:r>
            <a:endParaRPr lang="en-US" dirty="0"/>
          </a:p>
        </p:txBody>
      </p:sp>
      <p:sp>
        <p:nvSpPr>
          <p:cNvPr id="3" name="Subtitle 2"/>
          <p:cNvSpPr>
            <a:spLocks noGrp="1"/>
          </p:cNvSpPr>
          <p:nvPr>
            <p:ph type="subTitle" idx="1"/>
          </p:nvPr>
        </p:nvSpPr>
        <p:spPr/>
        <p:txBody>
          <a:bodyPr>
            <a:normAutofit fontScale="77500" lnSpcReduction="20000"/>
          </a:bodyPr>
          <a:lstStyle/>
          <a:p>
            <a:r>
              <a:rPr lang="en-US" dirty="0" err="1"/>
              <a:t>Gentrain</a:t>
            </a:r>
            <a:endParaRPr lang="en-US" dirty="0"/>
          </a:p>
          <a:p>
            <a:r>
              <a:rPr lang="en-US" dirty="0"/>
              <a:t>25 October 2018</a:t>
            </a:r>
          </a:p>
        </p:txBody>
      </p:sp>
    </p:spTree>
    <p:extLst>
      <p:ext uri="{BB962C8B-B14F-4D97-AF65-F5344CB8AC3E}">
        <p14:creationId xmlns:p14="http://schemas.microsoft.com/office/powerpoint/2010/main" val="327211680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0BFA22-D9D8-4C91-B62F-94CA13B2509B}"/>
              </a:ext>
            </a:extLst>
          </p:cNvPr>
          <p:cNvSpPr>
            <a:spLocks noGrp="1"/>
          </p:cNvSpPr>
          <p:nvPr>
            <p:ph type="title"/>
          </p:nvPr>
        </p:nvSpPr>
        <p:spPr/>
        <p:txBody>
          <a:bodyPr>
            <a:normAutofit fontScale="90000"/>
          </a:bodyPr>
          <a:lstStyle/>
          <a:p>
            <a:r>
              <a:rPr lang="en-US" dirty="0"/>
              <a:t>The mortal and immortal soul of humans</a:t>
            </a:r>
          </a:p>
        </p:txBody>
      </p:sp>
      <p:sp>
        <p:nvSpPr>
          <p:cNvPr id="3" name="Content Placeholder 2">
            <a:extLst>
              <a:ext uri="{FF2B5EF4-FFF2-40B4-BE49-F238E27FC236}">
                <a16:creationId xmlns:a16="http://schemas.microsoft.com/office/drawing/2014/main" id="{08E65525-74B9-4BF7-A0DE-B5EC254B4162}"/>
              </a:ext>
            </a:extLst>
          </p:cNvPr>
          <p:cNvSpPr>
            <a:spLocks noGrp="1"/>
          </p:cNvSpPr>
          <p:nvPr>
            <p:ph sz="quarter" idx="1"/>
          </p:nvPr>
        </p:nvSpPr>
        <p:spPr/>
        <p:txBody>
          <a:bodyPr>
            <a:normAutofit fontScale="92500" lnSpcReduction="10000"/>
          </a:bodyPr>
          <a:lstStyle/>
          <a:p>
            <a:r>
              <a:rPr lang="en-US" dirty="0"/>
              <a:t>Two kinds of souls</a:t>
            </a:r>
          </a:p>
          <a:p>
            <a:pPr lvl="1"/>
            <a:r>
              <a:rPr lang="en-US" dirty="0"/>
              <a:t>Created by God: immortal (the head)</a:t>
            </a:r>
          </a:p>
          <a:p>
            <a:pPr lvl="1"/>
            <a:r>
              <a:rPr lang="en-US" dirty="0"/>
              <a:t>Created by the gods: mortal (the chest)</a:t>
            </a:r>
          </a:p>
          <a:p>
            <a:r>
              <a:rPr lang="en-US" dirty="0"/>
              <a:t>Mortal soul: “subject to terrible and irresistible affections—first of all, pleasure, the greatest incitement to evil; then pain, which deters us from good; also rashness and fear, two foolish counsellors, anger hard to be appeased, and hope easily led astray; these they (the gods) mingled with irrational sense and with all-daring love according to necessary laws, and so framed men.”</a:t>
            </a:r>
          </a:p>
          <a:p>
            <a:endParaRPr lang="en-US" dirty="0"/>
          </a:p>
        </p:txBody>
      </p:sp>
    </p:spTree>
    <p:extLst>
      <p:ext uri="{BB962C8B-B14F-4D97-AF65-F5344CB8AC3E}">
        <p14:creationId xmlns:p14="http://schemas.microsoft.com/office/powerpoint/2010/main" val="214850829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ADEB05-D830-4309-8EE2-B866B7A4F0F5}"/>
              </a:ext>
            </a:extLst>
          </p:cNvPr>
          <p:cNvSpPr>
            <a:spLocks noGrp="1"/>
          </p:cNvSpPr>
          <p:nvPr>
            <p:ph type="title"/>
          </p:nvPr>
        </p:nvSpPr>
        <p:spPr/>
        <p:txBody>
          <a:bodyPr/>
          <a:lstStyle/>
          <a:p>
            <a:r>
              <a:rPr lang="en-US" dirty="0"/>
              <a:t>Plato and transmigration of the soul</a:t>
            </a:r>
          </a:p>
        </p:txBody>
      </p:sp>
      <p:sp>
        <p:nvSpPr>
          <p:cNvPr id="3" name="Content Placeholder 2">
            <a:extLst>
              <a:ext uri="{FF2B5EF4-FFF2-40B4-BE49-F238E27FC236}">
                <a16:creationId xmlns:a16="http://schemas.microsoft.com/office/drawing/2014/main" id="{7723D336-3FDB-4B5C-AC38-8152B32282FD}"/>
              </a:ext>
            </a:extLst>
          </p:cNvPr>
          <p:cNvSpPr>
            <a:spLocks noGrp="1"/>
          </p:cNvSpPr>
          <p:nvPr>
            <p:ph sz="quarter" idx="1"/>
          </p:nvPr>
        </p:nvSpPr>
        <p:spPr/>
        <p:txBody>
          <a:bodyPr/>
          <a:lstStyle/>
          <a:p>
            <a:r>
              <a:rPr lang="en-US" dirty="0"/>
              <a:t>Cowardly/unrighteous men will become women</a:t>
            </a:r>
          </a:p>
          <a:p>
            <a:r>
              <a:rPr lang="en-US" dirty="0"/>
              <a:t>Light-minded men, who think it is sufficient to look at the stars without learning mathematics will become birds</a:t>
            </a:r>
          </a:p>
          <a:p>
            <a:r>
              <a:rPr lang="en-US" dirty="0"/>
              <a:t>Those who don’t study philosophy will become wild land animals</a:t>
            </a:r>
          </a:p>
          <a:p>
            <a:r>
              <a:rPr lang="en-US" dirty="0"/>
              <a:t>The stupid will become fish</a:t>
            </a:r>
          </a:p>
        </p:txBody>
      </p:sp>
    </p:spTree>
    <p:extLst>
      <p:ext uri="{BB962C8B-B14F-4D97-AF65-F5344CB8AC3E}">
        <p14:creationId xmlns:p14="http://schemas.microsoft.com/office/powerpoint/2010/main" val="250270910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EE8E1A-2952-4200-B71E-094B831A6873}"/>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7D00CC99-E9E0-4E31-8CEA-33A6741980BB}"/>
              </a:ext>
            </a:extLst>
          </p:cNvPr>
          <p:cNvSpPr>
            <a:spLocks noGrp="1"/>
          </p:cNvSpPr>
          <p:nvPr>
            <p:ph sz="quarter" idx="1"/>
          </p:nvPr>
        </p:nvSpPr>
        <p:spPr>
          <a:xfrm>
            <a:off x="0" y="4419599"/>
            <a:ext cx="9144000" cy="2438401"/>
          </a:xfrm>
        </p:spPr>
        <p:txBody>
          <a:bodyPr>
            <a:normAutofit fontScale="92500" lnSpcReduction="20000"/>
          </a:bodyPr>
          <a:lstStyle/>
          <a:p>
            <a:r>
              <a:rPr lang="en-US" sz="2400" dirty="0"/>
              <a:t>Cicero and the first part (to 53c) was again translated by </a:t>
            </a:r>
            <a:r>
              <a:rPr lang="en-US" sz="2400" dirty="0" err="1"/>
              <a:t>Calcidius</a:t>
            </a:r>
            <a:r>
              <a:rPr lang="en-US" sz="2400" dirty="0"/>
              <a:t> c. 321 AD.</a:t>
            </a:r>
          </a:p>
          <a:p>
            <a:r>
              <a:rPr lang="en-US" sz="2400" dirty="0"/>
              <a:t>This </a:t>
            </a:r>
            <a:r>
              <a:rPr lang="en-US" sz="2400" dirty="0" err="1"/>
              <a:t>Calcidius</a:t>
            </a:r>
            <a:r>
              <a:rPr lang="en-US" sz="2400" dirty="0"/>
              <a:t> translation one of the only works of natural philosophy (and the only Platonic dialogue) available to early medieval readers in Latin.</a:t>
            </a:r>
          </a:p>
          <a:p>
            <a:r>
              <a:rPr lang="en-US" sz="2400" dirty="0"/>
              <a:t>Influenced Neoplatonic philosophy</a:t>
            </a:r>
          </a:p>
          <a:p>
            <a:r>
              <a:rPr lang="en-US" sz="2400" dirty="0"/>
              <a:t>Influenced Christian philosophers, such as William of Conches </a:t>
            </a:r>
            <a:r>
              <a:rPr lang="en-US" sz="2400" dirty="0">
                <a:sym typeface="Wingdings" panose="05000000000000000000" pitchFamily="2" charset="2"/>
              </a:rPr>
              <a:t> </a:t>
            </a:r>
            <a:r>
              <a:rPr lang="en-US" sz="2400" i="1" dirty="0">
                <a:sym typeface="Wingdings" panose="05000000000000000000" pitchFamily="2" charset="2"/>
              </a:rPr>
              <a:t>creation ex nihilo</a:t>
            </a:r>
            <a:endParaRPr lang="en-US" sz="2400" dirty="0"/>
          </a:p>
        </p:txBody>
      </p:sp>
      <p:pic>
        <p:nvPicPr>
          <p:cNvPr id="7170" name="Picture 2" descr="https://upload.wikimedia.org/wikipedia/commons/0/03/Timaeus_trans_calcidius_med_manuscript.jpg">
            <a:extLst>
              <a:ext uri="{FF2B5EF4-FFF2-40B4-BE49-F238E27FC236}">
                <a16:creationId xmlns:a16="http://schemas.microsoft.com/office/drawing/2014/main" id="{2998F472-B093-46A5-BF8C-53E648DC11B8}"/>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775021" y="0"/>
            <a:ext cx="6368979" cy="4321175"/>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a:extLst>
              <a:ext uri="{FF2B5EF4-FFF2-40B4-BE49-F238E27FC236}">
                <a16:creationId xmlns:a16="http://schemas.microsoft.com/office/drawing/2014/main" id="{D1D19380-0CB3-4A4C-9236-B948B9EDA9B7}"/>
              </a:ext>
            </a:extLst>
          </p:cNvPr>
          <p:cNvSpPr txBox="1"/>
          <p:nvPr/>
        </p:nvSpPr>
        <p:spPr>
          <a:xfrm>
            <a:off x="228600" y="3276600"/>
            <a:ext cx="2546421" cy="923330"/>
          </a:xfrm>
          <a:prstGeom prst="rect">
            <a:avLst/>
          </a:prstGeom>
          <a:noFill/>
        </p:spPr>
        <p:txBody>
          <a:bodyPr wrap="square" rtlCol="0">
            <a:spAutoFit/>
          </a:bodyPr>
          <a:lstStyle/>
          <a:p>
            <a:pPr algn="r"/>
            <a:r>
              <a:rPr lang="en-US" dirty="0">
                <a:solidFill>
                  <a:schemeClr val="bg2">
                    <a:lumMod val="50000"/>
                  </a:schemeClr>
                </a:solidFill>
              </a:rPr>
              <a:t>Medieval manuscript of </a:t>
            </a:r>
            <a:r>
              <a:rPr lang="en-US" dirty="0" err="1">
                <a:solidFill>
                  <a:schemeClr val="bg2">
                    <a:lumMod val="50000"/>
                  </a:schemeClr>
                </a:solidFill>
              </a:rPr>
              <a:t>Calcidius</a:t>
            </a:r>
            <a:r>
              <a:rPr lang="en-US" dirty="0">
                <a:solidFill>
                  <a:schemeClr val="bg2">
                    <a:lumMod val="50000"/>
                  </a:schemeClr>
                </a:solidFill>
              </a:rPr>
              <a:t>' Latin </a:t>
            </a:r>
            <a:r>
              <a:rPr lang="en-US" i="1" dirty="0">
                <a:solidFill>
                  <a:schemeClr val="bg2">
                    <a:lumMod val="50000"/>
                  </a:schemeClr>
                </a:solidFill>
              </a:rPr>
              <a:t>Timaeus</a:t>
            </a:r>
            <a:r>
              <a:rPr lang="en-US" dirty="0">
                <a:solidFill>
                  <a:schemeClr val="bg2">
                    <a:lumMod val="50000"/>
                  </a:schemeClr>
                </a:solidFill>
              </a:rPr>
              <a:t> translation.</a:t>
            </a:r>
          </a:p>
        </p:txBody>
      </p:sp>
    </p:spTree>
    <p:extLst>
      <p:ext uri="{BB962C8B-B14F-4D97-AF65-F5344CB8AC3E}">
        <p14:creationId xmlns:p14="http://schemas.microsoft.com/office/powerpoint/2010/main" val="138235942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EDE4A7-C521-4989-AA30-8A4E910866DB}"/>
              </a:ext>
            </a:extLst>
          </p:cNvPr>
          <p:cNvSpPr>
            <a:spLocks noGrp="1"/>
          </p:cNvSpPr>
          <p:nvPr>
            <p:ph type="title"/>
          </p:nvPr>
        </p:nvSpPr>
        <p:spPr/>
        <p:txBody>
          <a:bodyPr/>
          <a:lstStyle/>
          <a:p>
            <a:r>
              <a:rPr lang="en-US" dirty="0"/>
              <a:t>Coming weeks</a:t>
            </a:r>
          </a:p>
        </p:txBody>
      </p:sp>
      <p:sp>
        <p:nvSpPr>
          <p:cNvPr id="3" name="Content Placeholder 2">
            <a:extLst>
              <a:ext uri="{FF2B5EF4-FFF2-40B4-BE49-F238E27FC236}">
                <a16:creationId xmlns:a16="http://schemas.microsoft.com/office/drawing/2014/main" id="{A4CAE836-CE07-4527-B98C-8B4953E7FCEB}"/>
              </a:ext>
            </a:extLst>
          </p:cNvPr>
          <p:cNvSpPr>
            <a:spLocks noGrp="1"/>
          </p:cNvSpPr>
          <p:nvPr>
            <p:ph sz="quarter" idx="1"/>
          </p:nvPr>
        </p:nvSpPr>
        <p:spPr/>
        <p:txBody>
          <a:bodyPr/>
          <a:lstStyle/>
          <a:p>
            <a:r>
              <a:rPr lang="en-US" b="1" dirty="0"/>
              <a:t>Week 10 (Thurs Oct 25): </a:t>
            </a:r>
            <a:r>
              <a:rPr lang="en-US" dirty="0"/>
              <a:t>10:00-10:50, Aristotle</a:t>
            </a:r>
          </a:p>
          <a:p>
            <a:r>
              <a:rPr lang="en-US" b="1" dirty="0"/>
              <a:t>Week 11 (Tues Nov 6</a:t>
            </a:r>
            <a:r>
              <a:rPr lang="en-US" b="1"/>
              <a:t>): </a:t>
            </a:r>
            <a:r>
              <a:rPr lang="en-US"/>
              <a:t>8:45-9:50,</a:t>
            </a:r>
            <a:r>
              <a:rPr lang="en-US" b="1"/>
              <a:t> </a:t>
            </a:r>
            <a:r>
              <a:rPr lang="en-US" dirty="0"/>
              <a:t>Plato and Aristotle on Art</a:t>
            </a:r>
          </a:p>
        </p:txBody>
      </p:sp>
    </p:spTree>
    <p:extLst>
      <p:ext uri="{BB962C8B-B14F-4D97-AF65-F5344CB8AC3E}">
        <p14:creationId xmlns:p14="http://schemas.microsoft.com/office/powerpoint/2010/main" val="149087464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DDC8A1-E79B-4BDE-AFAD-F1F13B3365E0}"/>
              </a:ext>
            </a:extLst>
          </p:cNvPr>
          <p:cNvSpPr>
            <a:spLocks noGrp="1"/>
          </p:cNvSpPr>
          <p:nvPr>
            <p:ph type="title"/>
          </p:nvPr>
        </p:nvSpPr>
        <p:spPr/>
        <p:txBody>
          <a:bodyPr/>
          <a:lstStyle/>
          <a:p>
            <a:r>
              <a:rPr lang="en-US" i="1" dirty="0"/>
              <a:t>Timaeus</a:t>
            </a:r>
          </a:p>
        </p:txBody>
      </p:sp>
      <p:sp>
        <p:nvSpPr>
          <p:cNvPr id="3" name="Content Placeholder 2">
            <a:extLst>
              <a:ext uri="{FF2B5EF4-FFF2-40B4-BE49-F238E27FC236}">
                <a16:creationId xmlns:a16="http://schemas.microsoft.com/office/drawing/2014/main" id="{9CB38129-7DCE-4A1F-AC9D-C7D7EE6D1C0F}"/>
              </a:ext>
            </a:extLst>
          </p:cNvPr>
          <p:cNvSpPr>
            <a:spLocks noGrp="1"/>
          </p:cNvSpPr>
          <p:nvPr>
            <p:ph sz="quarter" idx="1"/>
          </p:nvPr>
        </p:nvSpPr>
        <p:spPr>
          <a:xfrm>
            <a:off x="152400" y="1600200"/>
            <a:ext cx="4449704" cy="5181600"/>
          </a:xfrm>
        </p:spPr>
        <p:txBody>
          <a:bodyPr>
            <a:normAutofit fontScale="85000" lnSpcReduction="20000"/>
          </a:bodyPr>
          <a:lstStyle/>
          <a:p>
            <a:r>
              <a:rPr lang="en-US" dirty="0"/>
              <a:t>Plato’s cosmogony: </a:t>
            </a:r>
            <a:r>
              <a:rPr lang="en-US" i="1" dirty="0"/>
              <a:t>Timaeus, </a:t>
            </a:r>
            <a:r>
              <a:rPr lang="en-US" dirty="0"/>
              <a:t>360BCE</a:t>
            </a:r>
          </a:p>
          <a:p>
            <a:pPr lvl="1"/>
            <a:r>
              <a:rPr lang="en-US" dirty="0"/>
              <a:t>Athens falls to Sparta, 404BCE</a:t>
            </a:r>
          </a:p>
          <a:p>
            <a:pPr lvl="1"/>
            <a:r>
              <a:rPr lang="en-US" dirty="0"/>
              <a:t>Socrates executed 399 BCE</a:t>
            </a:r>
          </a:p>
          <a:p>
            <a:r>
              <a:rPr lang="en-US" dirty="0"/>
              <a:t>Translated by Cicero into Latin </a:t>
            </a:r>
            <a:r>
              <a:rPr lang="en-US" dirty="0">
                <a:sym typeface="Wingdings" panose="05000000000000000000" pitchFamily="2" charset="2"/>
              </a:rPr>
              <a:t> one of the only dialogues known to Europe during the Middle Ages</a:t>
            </a:r>
          </a:p>
          <a:p>
            <a:pPr lvl="1"/>
            <a:r>
              <a:rPr lang="en-US" dirty="0">
                <a:sym typeface="Wingdings" panose="05000000000000000000" pitchFamily="2" charset="2"/>
              </a:rPr>
              <a:t>Influenced Neoplatonism</a:t>
            </a:r>
          </a:p>
          <a:p>
            <a:r>
              <a:rPr lang="en-US" dirty="0">
                <a:sym typeface="Wingdings" panose="05000000000000000000" pitchFamily="2" charset="2"/>
              </a:rPr>
              <a:t>Socrates normally “protagonist” of Plato’s dialogues, here place taken by Pythagorean, Timaeus of </a:t>
            </a:r>
            <a:r>
              <a:rPr lang="en-US" dirty="0" err="1">
                <a:sym typeface="Wingdings" panose="05000000000000000000" pitchFamily="2" charset="2"/>
              </a:rPr>
              <a:t>Locri</a:t>
            </a:r>
            <a:endParaRPr lang="en-US" dirty="0">
              <a:sym typeface="Wingdings" panose="05000000000000000000" pitchFamily="2" charset="2"/>
            </a:endParaRPr>
          </a:p>
          <a:p>
            <a:pPr lvl="1"/>
            <a:r>
              <a:rPr lang="en-US" dirty="0"/>
              <a:t>Pythagorean account of the universe adopted</a:t>
            </a:r>
          </a:p>
        </p:txBody>
      </p:sp>
      <p:pic>
        <p:nvPicPr>
          <p:cNvPr id="1026" name="Picture 2" descr="Image result for plato holding timaeus">
            <a:extLst>
              <a:ext uri="{FF2B5EF4-FFF2-40B4-BE49-F238E27FC236}">
                <a16:creationId xmlns:a16="http://schemas.microsoft.com/office/drawing/2014/main" id="{8D72A814-10C2-45F8-9817-93933E2CC69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703962" y="1586630"/>
            <a:ext cx="3989456" cy="4865190"/>
          </a:xfrm>
          <a:prstGeom prst="rect">
            <a:avLst/>
          </a:prstGeom>
          <a:noFill/>
          <a:extLst>
            <a:ext uri="{909E8E84-426E-40DD-AFC4-6F175D3DCCD1}">
              <a14:hiddenFill xmlns:a14="http://schemas.microsoft.com/office/drawing/2010/main">
                <a:solidFill>
                  <a:srgbClr val="FFFFFF"/>
                </a:solidFill>
              </a14:hiddenFill>
            </a:ext>
          </a:extLst>
        </p:spPr>
      </p:pic>
      <p:sp>
        <p:nvSpPr>
          <p:cNvPr id="4" name="TextBox 3">
            <a:extLst>
              <a:ext uri="{FF2B5EF4-FFF2-40B4-BE49-F238E27FC236}">
                <a16:creationId xmlns:a16="http://schemas.microsoft.com/office/drawing/2014/main" id="{F80E2378-1E88-49D7-902B-895E86B0B91C}"/>
              </a:ext>
            </a:extLst>
          </p:cNvPr>
          <p:cNvSpPr txBox="1"/>
          <p:nvPr/>
        </p:nvSpPr>
        <p:spPr>
          <a:xfrm>
            <a:off x="4703962" y="6388854"/>
            <a:ext cx="4138697" cy="369332"/>
          </a:xfrm>
          <a:prstGeom prst="rect">
            <a:avLst/>
          </a:prstGeom>
          <a:noFill/>
        </p:spPr>
        <p:txBody>
          <a:bodyPr wrap="none" rtlCol="0">
            <a:spAutoFit/>
          </a:bodyPr>
          <a:lstStyle/>
          <a:p>
            <a:r>
              <a:rPr lang="en-US" dirty="0">
                <a:solidFill>
                  <a:schemeClr val="bg1">
                    <a:lumMod val="75000"/>
                  </a:schemeClr>
                </a:solidFill>
              </a:rPr>
              <a:t>Raphael, </a:t>
            </a:r>
            <a:r>
              <a:rPr lang="en-US" i="1" dirty="0">
                <a:solidFill>
                  <a:schemeClr val="bg1">
                    <a:lumMod val="75000"/>
                  </a:schemeClr>
                </a:solidFill>
              </a:rPr>
              <a:t>The School of Athens</a:t>
            </a:r>
            <a:r>
              <a:rPr lang="en-US" dirty="0">
                <a:solidFill>
                  <a:schemeClr val="bg1">
                    <a:lumMod val="75000"/>
                  </a:schemeClr>
                </a:solidFill>
              </a:rPr>
              <a:t>, 1509-1511</a:t>
            </a:r>
          </a:p>
        </p:txBody>
      </p:sp>
    </p:spTree>
    <p:extLst>
      <p:ext uri="{BB962C8B-B14F-4D97-AF65-F5344CB8AC3E}">
        <p14:creationId xmlns:p14="http://schemas.microsoft.com/office/powerpoint/2010/main" val="120480846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FDF8C2-7CCC-4676-B9A2-FAD2CF95AF75}"/>
              </a:ext>
            </a:extLst>
          </p:cNvPr>
          <p:cNvSpPr>
            <a:spLocks noGrp="1"/>
          </p:cNvSpPr>
          <p:nvPr>
            <p:ph type="title"/>
          </p:nvPr>
        </p:nvSpPr>
        <p:spPr/>
        <p:txBody>
          <a:bodyPr/>
          <a:lstStyle/>
          <a:p>
            <a:r>
              <a:rPr lang="en-US" dirty="0"/>
              <a:t>(Un)changing universe</a:t>
            </a:r>
          </a:p>
        </p:txBody>
      </p:sp>
      <p:sp>
        <p:nvSpPr>
          <p:cNvPr id="3" name="Content Placeholder 2">
            <a:extLst>
              <a:ext uri="{FF2B5EF4-FFF2-40B4-BE49-F238E27FC236}">
                <a16:creationId xmlns:a16="http://schemas.microsoft.com/office/drawing/2014/main" id="{7BF12A3B-D058-42F2-A00D-12FF3230F7ED}"/>
              </a:ext>
            </a:extLst>
          </p:cNvPr>
          <p:cNvSpPr>
            <a:spLocks noGrp="1"/>
          </p:cNvSpPr>
          <p:nvPr>
            <p:ph sz="quarter" idx="1"/>
          </p:nvPr>
        </p:nvSpPr>
        <p:spPr/>
        <p:txBody>
          <a:bodyPr>
            <a:normAutofit fontScale="92500" lnSpcReduction="10000"/>
          </a:bodyPr>
          <a:lstStyle/>
          <a:p>
            <a:r>
              <a:rPr lang="en-US" b="1" dirty="0"/>
              <a:t>Unchanging world</a:t>
            </a:r>
            <a:r>
              <a:rPr lang="en-US" dirty="0"/>
              <a:t>: apprehended by intelligence/reason</a:t>
            </a:r>
          </a:p>
          <a:p>
            <a:r>
              <a:rPr lang="en-US" b="1" dirty="0"/>
              <a:t>Changing world: </a:t>
            </a:r>
            <a:r>
              <a:rPr lang="en-US" dirty="0"/>
              <a:t>perceived by opinion</a:t>
            </a:r>
          </a:p>
          <a:p>
            <a:r>
              <a:rPr lang="en-US" dirty="0"/>
              <a:t>Sensible world cannot be eternal </a:t>
            </a:r>
            <a:r>
              <a:rPr lang="en-US" dirty="0">
                <a:sym typeface="Wingdings" panose="05000000000000000000" pitchFamily="2" charset="2"/>
              </a:rPr>
              <a:t> created by God</a:t>
            </a:r>
          </a:p>
          <a:p>
            <a:pPr lvl="1"/>
            <a:r>
              <a:rPr lang="en-US" dirty="0">
                <a:sym typeface="Wingdings" panose="05000000000000000000" pitchFamily="2" charset="2"/>
              </a:rPr>
              <a:t>“God desired that all things should be good, and nothing bad, as far as possible” (30a 1-3)</a:t>
            </a:r>
          </a:p>
          <a:p>
            <a:r>
              <a:rPr lang="en-US" dirty="0">
                <a:sym typeface="Wingdings" panose="05000000000000000000" pitchFamily="2" charset="2"/>
              </a:rPr>
              <a:t>Does God create the universe or order pre-existing parts?</a:t>
            </a:r>
          </a:p>
          <a:p>
            <a:pPr lvl="1"/>
            <a:r>
              <a:rPr lang="en-US" dirty="0">
                <a:sym typeface="Wingdings" panose="05000000000000000000" pitchFamily="2" charset="2"/>
              </a:rPr>
              <a:t>“Finding the whole visible sphere not at rest, but moving in an irregular and disorderly fashion, out of disorder he brought order” (29e).</a:t>
            </a:r>
          </a:p>
        </p:txBody>
      </p:sp>
    </p:spTree>
    <p:extLst>
      <p:ext uri="{BB962C8B-B14F-4D97-AF65-F5344CB8AC3E}">
        <p14:creationId xmlns:p14="http://schemas.microsoft.com/office/powerpoint/2010/main" val="82367962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Image result for plato cosmology">
            <a:extLst>
              <a:ext uri="{FF2B5EF4-FFF2-40B4-BE49-F238E27FC236}">
                <a16:creationId xmlns:a16="http://schemas.microsoft.com/office/drawing/2014/main" id="{9FC76411-C924-46B5-9F4D-4060F8FCD31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715000" y="723900"/>
            <a:ext cx="2990850" cy="5762625"/>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a:extLst>
              <a:ext uri="{FF2B5EF4-FFF2-40B4-BE49-F238E27FC236}">
                <a16:creationId xmlns:a16="http://schemas.microsoft.com/office/drawing/2014/main" id="{B14FB5EE-4C14-4697-9EB6-CB69A3286C0B}"/>
              </a:ext>
            </a:extLst>
          </p:cNvPr>
          <p:cNvSpPr>
            <a:spLocks noGrp="1"/>
          </p:cNvSpPr>
          <p:nvPr>
            <p:ph type="title"/>
          </p:nvPr>
        </p:nvSpPr>
        <p:spPr/>
        <p:txBody>
          <a:bodyPr/>
          <a:lstStyle/>
          <a:p>
            <a:r>
              <a:rPr lang="en-US" dirty="0"/>
              <a:t>Soul, body, universe</a:t>
            </a:r>
          </a:p>
        </p:txBody>
      </p:sp>
      <p:sp>
        <p:nvSpPr>
          <p:cNvPr id="3" name="Content Placeholder 2">
            <a:extLst>
              <a:ext uri="{FF2B5EF4-FFF2-40B4-BE49-F238E27FC236}">
                <a16:creationId xmlns:a16="http://schemas.microsoft.com/office/drawing/2014/main" id="{3B5C328F-D53F-4D11-8FA3-B5FE2D4AC32D}"/>
              </a:ext>
            </a:extLst>
          </p:cNvPr>
          <p:cNvSpPr>
            <a:spLocks noGrp="1"/>
          </p:cNvSpPr>
          <p:nvPr>
            <p:ph sz="quarter" idx="1"/>
          </p:nvPr>
        </p:nvSpPr>
        <p:spPr>
          <a:xfrm>
            <a:off x="152400" y="1600200"/>
            <a:ext cx="5943600" cy="5257800"/>
          </a:xfrm>
        </p:spPr>
        <p:txBody>
          <a:bodyPr>
            <a:normAutofit fontScale="92500" lnSpcReduction="10000"/>
          </a:bodyPr>
          <a:lstStyle/>
          <a:p>
            <a:r>
              <a:rPr lang="en-US" dirty="0"/>
              <a:t>God put intelligence in the soul; the soul in the body</a:t>
            </a:r>
          </a:p>
          <a:p>
            <a:r>
              <a:rPr lang="en-US" dirty="0"/>
              <a:t>The world is one living creature </a:t>
            </a:r>
            <a:r>
              <a:rPr lang="en-US" dirty="0">
                <a:sym typeface="Wingdings" panose="05000000000000000000" pitchFamily="2" charset="2"/>
              </a:rPr>
              <a:t> soul &amp; intellect</a:t>
            </a:r>
          </a:p>
          <a:p>
            <a:r>
              <a:rPr lang="en-US" dirty="0">
                <a:sym typeface="Wingdings" panose="05000000000000000000" pitchFamily="2" charset="2"/>
              </a:rPr>
              <a:t>Only one world; designed to accord as closely as possible to the eternal original apprehended by God</a:t>
            </a:r>
          </a:p>
          <a:p>
            <a:r>
              <a:rPr lang="en-US" dirty="0">
                <a:sym typeface="Wingdings" panose="05000000000000000000" pitchFamily="2" charset="2"/>
              </a:rPr>
              <a:t>World is one “animal,” understanding in itself all other animals</a:t>
            </a:r>
          </a:p>
          <a:p>
            <a:r>
              <a:rPr lang="en-US" dirty="0">
                <a:sym typeface="Wingdings" panose="05000000000000000000" pitchFamily="2" charset="2"/>
              </a:rPr>
              <a:t>It is a globe, because it is the most perfect shape  rotates because circular motion most perfect motion</a:t>
            </a:r>
            <a:endParaRPr lang="en-US" dirty="0"/>
          </a:p>
        </p:txBody>
      </p:sp>
    </p:spTree>
    <p:extLst>
      <p:ext uri="{BB962C8B-B14F-4D97-AF65-F5344CB8AC3E}">
        <p14:creationId xmlns:p14="http://schemas.microsoft.com/office/powerpoint/2010/main" val="408515813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2CDB99-AD88-47DF-9724-996CCF97E035}"/>
              </a:ext>
            </a:extLst>
          </p:cNvPr>
          <p:cNvSpPr>
            <a:spLocks noGrp="1"/>
          </p:cNvSpPr>
          <p:nvPr>
            <p:ph type="title"/>
          </p:nvPr>
        </p:nvSpPr>
        <p:spPr/>
        <p:txBody>
          <a:bodyPr/>
          <a:lstStyle/>
          <a:p>
            <a:r>
              <a:rPr lang="en-US" dirty="0"/>
              <a:t>Elements</a:t>
            </a:r>
          </a:p>
        </p:txBody>
      </p:sp>
      <p:sp>
        <p:nvSpPr>
          <p:cNvPr id="3" name="Content Placeholder 2">
            <a:extLst>
              <a:ext uri="{FF2B5EF4-FFF2-40B4-BE49-F238E27FC236}">
                <a16:creationId xmlns:a16="http://schemas.microsoft.com/office/drawing/2014/main" id="{7B2E8083-77E0-4B00-B849-E672270106AD}"/>
              </a:ext>
            </a:extLst>
          </p:cNvPr>
          <p:cNvSpPr>
            <a:spLocks noGrp="1"/>
          </p:cNvSpPr>
          <p:nvPr>
            <p:ph sz="quarter" idx="1"/>
          </p:nvPr>
        </p:nvSpPr>
        <p:spPr>
          <a:xfrm>
            <a:off x="152400" y="1524000"/>
            <a:ext cx="3505200" cy="4953000"/>
          </a:xfrm>
        </p:spPr>
        <p:txBody>
          <a:bodyPr/>
          <a:lstStyle/>
          <a:p>
            <a:r>
              <a:rPr lang="en-US" dirty="0"/>
              <a:t>Four elements: earth, air, fire, and water</a:t>
            </a:r>
          </a:p>
          <a:p>
            <a:r>
              <a:rPr lang="en-US" dirty="0"/>
              <a:t>God used elements in harmony when he created the world </a:t>
            </a:r>
            <a:r>
              <a:rPr lang="en-US" dirty="0">
                <a:sym typeface="Wingdings" panose="05000000000000000000" pitchFamily="2" charset="2"/>
              </a:rPr>
              <a:t> therefore it is perfect and not able to age or liable to disease</a:t>
            </a:r>
            <a:endParaRPr lang="en-US" dirty="0"/>
          </a:p>
        </p:txBody>
      </p:sp>
      <p:pic>
        <p:nvPicPr>
          <p:cNvPr id="3074" name="Picture 2" descr="Image result for plato elements">
            <a:extLst>
              <a:ext uri="{FF2B5EF4-FFF2-40B4-BE49-F238E27FC236}">
                <a16:creationId xmlns:a16="http://schemas.microsoft.com/office/drawing/2014/main" id="{966C04F4-F7ED-4B5D-BEC6-3B18B969B94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886200" y="176212"/>
            <a:ext cx="5029200" cy="4137394"/>
          </a:xfrm>
          <a:prstGeom prst="rect">
            <a:avLst/>
          </a:prstGeom>
          <a:noFill/>
          <a:extLst>
            <a:ext uri="{909E8E84-426E-40DD-AFC4-6F175D3DCCD1}">
              <a14:hiddenFill xmlns:a14="http://schemas.microsoft.com/office/drawing/2010/main">
                <a:solidFill>
                  <a:srgbClr val="FFFFFF"/>
                </a:solidFill>
              </a14:hiddenFill>
            </a:ext>
          </a:extLst>
        </p:spPr>
      </p:pic>
      <p:sp>
        <p:nvSpPr>
          <p:cNvPr id="4" name="TextBox 3">
            <a:extLst>
              <a:ext uri="{FF2B5EF4-FFF2-40B4-BE49-F238E27FC236}">
                <a16:creationId xmlns:a16="http://schemas.microsoft.com/office/drawing/2014/main" id="{B277FA81-1194-44A9-B72A-B7FC823297C9}"/>
              </a:ext>
            </a:extLst>
          </p:cNvPr>
          <p:cNvSpPr txBox="1"/>
          <p:nvPr/>
        </p:nvSpPr>
        <p:spPr>
          <a:xfrm>
            <a:off x="3653425" y="4733835"/>
            <a:ext cx="5112623" cy="1938992"/>
          </a:xfrm>
          <a:prstGeom prst="rect">
            <a:avLst/>
          </a:prstGeom>
          <a:noFill/>
        </p:spPr>
        <p:txBody>
          <a:bodyPr wrap="square" rtlCol="0">
            <a:spAutoFit/>
          </a:bodyPr>
          <a:lstStyle/>
          <a:p>
            <a:r>
              <a:rPr lang="en-US" sz="2400" dirty="0"/>
              <a:t>God created the soul first, then the body.</a:t>
            </a:r>
          </a:p>
          <a:p>
            <a:endParaRPr lang="en-US" sz="2400" dirty="0"/>
          </a:p>
          <a:p>
            <a:r>
              <a:rPr lang="en-US" sz="2400" dirty="0"/>
              <a:t>It is of a third, and intermediate kind of matter.</a:t>
            </a:r>
            <a:endParaRPr lang="en-US" sz="2000" dirty="0"/>
          </a:p>
        </p:txBody>
      </p:sp>
    </p:spTree>
    <p:extLst>
      <p:ext uri="{BB962C8B-B14F-4D97-AF65-F5344CB8AC3E}">
        <p14:creationId xmlns:p14="http://schemas.microsoft.com/office/powerpoint/2010/main" val="30789099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http://courses.science.fau.edu/~jordanrg/hist_I/FIG9.GIF">
            <a:extLst>
              <a:ext uri="{FF2B5EF4-FFF2-40B4-BE49-F238E27FC236}">
                <a16:creationId xmlns:a16="http://schemas.microsoft.com/office/drawing/2014/main" id="{D265AFE8-C93B-4B72-A7FD-872C545A67C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200" y="1228725"/>
            <a:ext cx="4495800" cy="5400675"/>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a:extLst>
              <a:ext uri="{FF2B5EF4-FFF2-40B4-BE49-F238E27FC236}">
                <a16:creationId xmlns:a16="http://schemas.microsoft.com/office/drawing/2014/main" id="{A4FC3997-BE0C-418E-AC73-6568D91DCA90}"/>
              </a:ext>
            </a:extLst>
          </p:cNvPr>
          <p:cNvSpPr>
            <a:spLocks noGrp="1"/>
          </p:cNvSpPr>
          <p:nvPr>
            <p:ph type="title"/>
          </p:nvPr>
        </p:nvSpPr>
        <p:spPr/>
        <p:txBody>
          <a:bodyPr>
            <a:normAutofit/>
          </a:bodyPr>
          <a:lstStyle/>
          <a:p>
            <a:r>
              <a:rPr lang="en-US" dirty="0"/>
              <a:t>Pythagorean model of solar system</a:t>
            </a:r>
          </a:p>
        </p:txBody>
      </p:sp>
      <p:sp>
        <p:nvSpPr>
          <p:cNvPr id="3" name="Content Placeholder 2">
            <a:extLst>
              <a:ext uri="{FF2B5EF4-FFF2-40B4-BE49-F238E27FC236}">
                <a16:creationId xmlns:a16="http://schemas.microsoft.com/office/drawing/2014/main" id="{2C8C6A7B-12EC-4B70-879C-FFED00222AAD}"/>
              </a:ext>
            </a:extLst>
          </p:cNvPr>
          <p:cNvSpPr>
            <a:spLocks noGrp="1"/>
          </p:cNvSpPr>
          <p:nvPr>
            <p:ph sz="quarter" idx="1"/>
          </p:nvPr>
        </p:nvSpPr>
        <p:spPr>
          <a:xfrm>
            <a:off x="4267200" y="1600200"/>
            <a:ext cx="4800600" cy="5257800"/>
          </a:xfrm>
        </p:spPr>
        <p:txBody>
          <a:bodyPr>
            <a:normAutofit fontScale="92500" lnSpcReduction="20000"/>
          </a:bodyPr>
          <a:lstStyle/>
          <a:p>
            <a:r>
              <a:rPr lang="en-US" dirty="0"/>
              <a:t>Pythagoras reasoned that the Earth was round </a:t>
            </a:r>
            <a:r>
              <a:rPr lang="en-US" dirty="0">
                <a:sym typeface="Wingdings" panose="05000000000000000000" pitchFamily="2" charset="2"/>
              </a:rPr>
              <a:t> mast of the ship, curve of earth’s shadow on moon, sun/moon spherical</a:t>
            </a:r>
          </a:p>
          <a:p>
            <a:pPr lvl="1"/>
            <a:r>
              <a:rPr lang="en-US" dirty="0">
                <a:sym typeface="Wingdings" panose="05000000000000000000" pitchFamily="2" charset="2"/>
              </a:rPr>
              <a:t>Earth not the center of the universe  moral/religious grounds  humanity imperfect</a:t>
            </a:r>
          </a:p>
          <a:p>
            <a:pPr lvl="1"/>
            <a:r>
              <a:rPr lang="en-US" dirty="0"/>
              <a:t>Hearth of the Universe at the center; Zeus’s throne</a:t>
            </a:r>
          </a:p>
          <a:p>
            <a:r>
              <a:rPr lang="en-US" dirty="0"/>
              <a:t>SUN </a:t>
            </a:r>
            <a:r>
              <a:rPr lang="en-US" dirty="0">
                <a:sym typeface="Wingdings" panose="05000000000000000000" pitchFamily="2" charset="2"/>
              </a:rPr>
              <a:t> a glass sphere which reflected light of the hearth</a:t>
            </a:r>
          </a:p>
          <a:p>
            <a:r>
              <a:rPr lang="en-US" dirty="0">
                <a:sym typeface="Wingdings" panose="05000000000000000000" pitchFamily="2" charset="2"/>
              </a:rPr>
              <a:t>Counter-earth hid the Hearth from earth so that humans could not see the face of God.</a:t>
            </a:r>
            <a:endParaRPr lang="en-US" dirty="0"/>
          </a:p>
        </p:txBody>
      </p:sp>
    </p:spTree>
    <p:extLst>
      <p:ext uri="{BB962C8B-B14F-4D97-AF65-F5344CB8AC3E}">
        <p14:creationId xmlns:p14="http://schemas.microsoft.com/office/powerpoint/2010/main" val="34090016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F427AC-DE03-4319-A4C0-5C0437BBD88E}"/>
              </a:ext>
            </a:extLst>
          </p:cNvPr>
          <p:cNvSpPr>
            <a:spLocks noGrp="1"/>
          </p:cNvSpPr>
          <p:nvPr>
            <p:ph type="title"/>
          </p:nvPr>
        </p:nvSpPr>
        <p:spPr/>
        <p:txBody>
          <a:bodyPr>
            <a:normAutofit fontScale="90000"/>
          </a:bodyPr>
          <a:lstStyle/>
          <a:p>
            <a:r>
              <a:rPr lang="en-US" dirty="0"/>
              <a:t>Pythagorean account of planets </a:t>
            </a:r>
            <a:br>
              <a:rPr lang="en-US" dirty="0"/>
            </a:br>
            <a:r>
              <a:rPr lang="en-US" dirty="0"/>
              <a:t>&amp; origin of time</a:t>
            </a:r>
          </a:p>
        </p:txBody>
      </p:sp>
      <p:sp>
        <p:nvSpPr>
          <p:cNvPr id="3" name="Content Placeholder 2">
            <a:extLst>
              <a:ext uri="{FF2B5EF4-FFF2-40B4-BE49-F238E27FC236}">
                <a16:creationId xmlns:a16="http://schemas.microsoft.com/office/drawing/2014/main" id="{764D9D51-12D2-4302-ACE1-2284D1374DFA}"/>
              </a:ext>
            </a:extLst>
          </p:cNvPr>
          <p:cNvSpPr>
            <a:spLocks noGrp="1"/>
          </p:cNvSpPr>
          <p:nvPr>
            <p:ph sz="quarter" idx="1"/>
          </p:nvPr>
        </p:nvSpPr>
        <p:spPr/>
        <p:txBody>
          <a:bodyPr>
            <a:normAutofit fontScale="92500" lnSpcReduction="20000"/>
          </a:bodyPr>
          <a:lstStyle/>
          <a:p>
            <a:pPr marL="0" indent="0">
              <a:buNone/>
            </a:pPr>
            <a:r>
              <a:rPr lang="en-US" dirty="0"/>
              <a:t>When the father and creator saw the creature which he had made moving and living, the created image of the eternal gods, he rejoiced, and in his joy determined to make a copy still more like the original; and as this was eternal, he sought to make the universe eternal, so far as might be. Now the nature of the ideal being was everlasting, but to bestow this attribute in its fulness upon a creature was impossible. Wherefore he resolved to have a moving image of eternity, and when he set in order the heaven, he made this image eternal but moving according to number, while eternity itself rests in unity; and this image we call Time.</a:t>
            </a:r>
          </a:p>
          <a:p>
            <a:pPr marL="0" indent="0">
              <a:buNone/>
            </a:pPr>
            <a:r>
              <a:rPr lang="en-US" i="1" dirty="0"/>
              <a:t>Timaeus, </a:t>
            </a:r>
            <a:r>
              <a:rPr lang="en-US" dirty="0"/>
              <a:t>37c-e</a:t>
            </a:r>
          </a:p>
        </p:txBody>
      </p:sp>
    </p:spTree>
    <p:extLst>
      <p:ext uri="{BB962C8B-B14F-4D97-AF65-F5344CB8AC3E}">
        <p14:creationId xmlns:p14="http://schemas.microsoft.com/office/powerpoint/2010/main" val="165680598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90C0A8-4CB2-4DA5-81B5-83499817563E}"/>
              </a:ext>
            </a:extLst>
          </p:cNvPr>
          <p:cNvSpPr>
            <a:spLocks noGrp="1"/>
          </p:cNvSpPr>
          <p:nvPr>
            <p:ph type="title"/>
          </p:nvPr>
        </p:nvSpPr>
        <p:spPr>
          <a:xfrm>
            <a:off x="735904" y="0"/>
            <a:ext cx="8153400" cy="685800"/>
          </a:xfrm>
        </p:spPr>
        <p:txBody>
          <a:bodyPr>
            <a:normAutofit fontScale="90000"/>
          </a:bodyPr>
          <a:lstStyle/>
          <a:p>
            <a:r>
              <a:rPr lang="en-US" dirty="0"/>
              <a:t>The natural world and mathematics</a:t>
            </a:r>
          </a:p>
        </p:txBody>
      </p:sp>
      <p:sp>
        <p:nvSpPr>
          <p:cNvPr id="3" name="Content Placeholder 2">
            <a:extLst>
              <a:ext uri="{FF2B5EF4-FFF2-40B4-BE49-F238E27FC236}">
                <a16:creationId xmlns:a16="http://schemas.microsoft.com/office/drawing/2014/main" id="{523FF356-ACBD-4CF7-90A7-418C5BDAFD4E}"/>
              </a:ext>
            </a:extLst>
          </p:cNvPr>
          <p:cNvSpPr>
            <a:spLocks noGrp="1"/>
          </p:cNvSpPr>
          <p:nvPr>
            <p:ph sz="quarter" idx="1"/>
          </p:nvPr>
        </p:nvSpPr>
        <p:spPr>
          <a:xfrm>
            <a:off x="152400" y="3581400"/>
            <a:ext cx="8915400" cy="3200400"/>
          </a:xfrm>
        </p:spPr>
        <p:txBody>
          <a:bodyPr>
            <a:normAutofit fontScale="77500" lnSpcReduction="20000"/>
          </a:bodyPr>
          <a:lstStyle/>
          <a:p>
            <a:r>
              <a:rPr lang="en-US" dirty="0"/>
              <a:t>Time and the heavens come into existence simultaneously</a:t>
            </a:r>
          </a:p>
          <a:p>
            <a:r>
              <a:rPr lang="en-US" dirty="0"/>
              <a:t>The days and nights teach the animals:</a:t>
            </a:r>
          </a:p>
          <a:p>
            <a:pPr marL="0" indent="0">
              <a:buNone/>
            </a:pPr>
            <a:r>
              <a:rPr lang="en-US" sz="3100" i="1" dirty="0">
                <a:solidFill>
                  <a:schemeClr val="bg2">
                    <a:lumMod val="50000"/>
                  </a:schemeClr>
                </a:solidFill>
              </a:rPr>
              <a:t>That there might be some visible measure of their relative swiftness and slowness as they proceeded in their eight courses, God lighted a fire, which we now call the sun, in the second from the earth of these orbits, that it might give light to the whole of heaven, and that the animals, as many as nature intended, might participate in number, learning arithmetic from the revolution of the same and the like. Thus then, and for this reason the night and the day were created, being the period of the one most intelligent revolution. (Timaeus 37c-39e)</a:t>
            </a:r>
          </a:p>
        </p:txBody>
      </p:sp>
      <p:pic>
        <p:nvPicPr>
          <p:cNvPr id="5122" name="Picture 2" descr="Image result for pythagorean math universe">
            <a:extLst>
              <a:ext uri="{FF2B5EF4-FFF2-40B4-BE49-F238E27FC236}">
                <a16:creationId xmlns:a16="http://schemas.microsoft.com/office/drawing/2014/main" id="{32DC1322-AD05-4599-B2E1-240907B2276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35904" y="609600"/>
            <a:ext cx="8086725" cy="29718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7619432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AC47E1-8F5B-4917-8719-77FDCC359822}"/>
              </a:ext>
            </a:extLst>
          </p:cNvPr>
          <p:cNvSpPr>
            <a:spLocks noGrp="1"/>
          </p:cNvSpPr>
          <p:nvPr>
            <p:ph type="title"/>
          </p:nvPr>
        </p:nvSpPr>
        <p:spPr/>
        <p:txBody>
          <a:bodyPr/>
          <a:lstStyle/>
          <a:p>
            <a:r>
              <a:rPr lang="en-US" dirty="0"/>
              <a:t>The true elements?</a:t>
            </a:r>
          </a:p>
        </p:txBody>
      </p:sp>
      <p:sp>
        <p:nvSpPr>
          <p:cNvPr id="3" name="Content Placeholder 2">
            <a:extLst>
              <a:ext uri="{FF2B5EF4-FFF2-40B4-BE49-F238E27FC236}">
                <a16:creationId xmlns:a16="http://schemas.microsoft.com/office/drawing/2014/main" id="{BEBBFC09-1A60-49C4-96C1-93E4E0AEA4DA}"/>
              </a:ext>
            </a:extLst>
          </p:cNvPr>
          <p:cNvSpPr>
            <a:spLocks noGrp="1"/>
          </p:cNvSpPr>
          <p:nvPr>
            <p:ph sz="quarter" idx="1"/>
          </p:nvPr>
        </p:nvSpPr>
        <p:spPr>
          <a:xfrm>
            <a:off x="0" y="2819400"/>
            <a:ext cx="9144000" cy="4038600"/>
          </a:xfrm>
        </p:spPr>
        <p:txBody>
          <a:bodyPr/>
          <a:lstStyle/>
          <a:p>
            <a:r>
              <a:rPr lang="en-US" dirty="0"/>
              <a:t>Timaeus says that there is an essential nature that is deeper than the true elements: two kinds of right-triangles (half a square and an equilateral)</a:t>
            </a:r>
          </a:p>
          <a:p>
            <a:r>
              <a:rPr lang="en-US" dirty="0"/>
              <a:t>The God created order from the confusion of the universe using these triangles (the most beautiful forms) to construct form</a:t>
            </a:r>
          </a:p>
          <a:p>
            <a:r>
              <a:rPr lang="en-US" dirty="0"/>
              <a:t>Using these two kinds of triangles, can construct the five regular solids: earth, fire, water, air, and the universe.</a:t>
            </a:r>
          </a:p>
        </p:txBody>
      </p:sp>
      <p:pic>
        <p:nvPicPr>
          <p:cNvPr id="6146" name="Picture 2" descr="Image result for plato cosmology">
            <a:extLst>
              <a:ext uri="{FF2B5EF4-FFF2-40B4-BE49-F238E27FC236}">
                <a16:creationId xmlns:a16="http://schemas.microsoft.com/office/drawing/2014/main" id="{3C93933B-53C0-4831-AB49-AC266D0D996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76400" y="457200"/>
            <a:ext cx="7667480" cy="25824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44017808"/>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Median">
  <a:themeElements>
    <a:clrScheme name="Couture">
      <a:dk1>
        <a:sysClr val="windowText" lastClr="000000"/>
      </a:dk1>
      <a:lt1>
        <a:sysClr val="window" lastClr="FFFFFF"/>
      </a:lt1>
      <a:dk2>
        <a:srgbClr val="37302A"/>
      </a:dk2>
      <a:lt2>
        <a:srgbClr val="D0CCB9"/>
      </a:lt2>
      <a:accent1>
        <a:srgbClr val="9E8E5C"/>
      </a:accent1>
      <a:accent2>
        <a:srgbClr val="A09781"/>
      </a:accent2>
      <a:accent3>
        <a:srgbClr val="85776D"/>
      </a:accent3>
      <a:accent4>
        <a:srgbClr val="AEAFA9"/>
      </a:accent4>
      <a:accent5>
        <a:srgbClr val="8D878B"/>
      </a:accent5>
      <a:accent6>
        <a:srgbClr val="6B6149"/>
      </a:accent6>
      <a:hlink>
        <a:srgbClr val="B6A272"/>
      </a:hlink>
      <a:folHlink>
        <a:srgbClr val="8A784F"/>
      </a:folHlink>
    </a:clrScheme>
    <a:fontScheme name="Median">
      <a:maj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Median">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Median</Template>
  <TotalTime>1249</TotalTime>
  <Words>975</Words>
  <Application>Microsoft Office PowerPoint</Application>
  <PresentationFormat>On-screen Show (4:3)</PresentationFormat>
  <Paragraphs>66</Paragraphs>
  <Slides>13</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13</vt:i4>
      </vt:variant>
    </vt:vector>
  </HeadingPairs>
  <TitlesOfParts>
    <vt:vector size="18" baseType="lpstr">
      <vt:lpstr>Arial</vt:lpstr>
      <vt:lpstr>Tw Cen MT</vt:lpstr>
      <vt:lpstr>Wingdings</vt:lpstr>
      <vt:lpstr>Wingdings 2</vt:lpstr>
      <vt:lpstr>Median</vt:lpstr>
      <vt:lpstr>Plato II Plato’s Cosmogony   Dr. Stephanie Spoto sspoto@mpc.edu Monterey Peninsula College</vt:lpstr>
      <vt:lpstr>Timaeus</vt:lpstr>
      <vt:lpstr>(Un)changing universe</vt:lpstr>
      <vt:lpstr>Soul, body, universe</vt:lpstr>
      <vt:lpstr>Elements</vt:lpstr>
      <vt:lpstr>Pythagorean model of solar system</vt:lpstr>
      <vt:lpstr>Pythagorean account of planets  &amp; origin of time</vt:lpstr>
      <vt:lpstr>The natural world and mathematics</vt:lpstr>
      <vt:lpstr>The true elements?</vt:lpstr>
      <vt:lpstr>The mortal and immortal soul of humans</vt:lpstr>
      <vt:lpstr>Plato and transmigration of the soul</vt:lpstr>
      <vt:lpstr>PowerPoint Presentation</vt:lpstr>
      <vt:lpstr>Coming weeks</vt:lpstr>
    </vt:vector>
  </TitlesOfParts>
  <Company>CSU Monterey Bay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Mysticism &amp; the Ontological Turn  Stephanie Spoto CSU Monterey Bay</dc:title>
  <dc:creator>CSUMB</dc:creator>
  <cp:lastModifiedBy>Elfaki</cp:lastModifiedBy>
  <cp:revision>239</cp:revision>
  <dcterms:created xsi:type="dcterms:W3CDTF">2018-03-26T21:31:23Z</dcterms:created>
  <dcterms:modified xsi:type="dcterms:W3CDTF">2018-10-25T04:42:09Z</dcterms:modified>
</cp:coreProperties>
</file>